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134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6241064-B904-4FF7-88EC-C94F4C993110}"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880661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241064-B904-4FF7-88EC-C94F4C993110}"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543398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241064-B904-4FF7-88EC-C94F4C993110}"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4007556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241064-B904-4FF7-88EC-C94F4C993110}"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852144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241064-B904-4FF7-88EC-C94F4C993110}" type="datetimeFigureOut">
              <a:rPr lang="en-US" smtClean="0"/>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2998515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6241064-B904-4FF7-88EC-C94F4C993110}"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2699594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6241064-B904-4FF7-88EC-C94F4C993110}" type="datetimeFigureOut">
              <a:rPr lang="en-US" smtClean="0"/>
              <a:t>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156785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241064-B904-4FF7-88EC-C94F4C993110}" type="datetimeFigureOut">
              <a:rPr lang="en-US" smtClean="0"/>
              <a:t>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3687435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241064-B904-4FF7-88EC-C94F4C993110}" type="datetimeFigureOut">
              <a:rPr lang="en-US" smtClean="0"/>
              <a:t>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92985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41064-B904-4FF7-88EC-C94F4C993110}"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28140268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241064-B904-4FF7-88EC-C94F4C993110}" type="datetimeFigureOut">
              <a:rPr lang="en-US" smtClean="0"/>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338C4C-0AB3-404C-99C5-05996D8DA2B7}" type="slidenum">
              <a:rPr lang="en-US" smtClean="0"/>
              <a:t>‹#›</a:t>
            </a:fld>
            <a:endParaRPr lang="en-US"/>
          </a:p>
        </p:txBody>
      </p:sp>
    </p:spTree>
    <p:extLst>
      <p:ext uri="{BB962C8B-B14F-4D97-AF65-F5344CB8AC3E}">
        <p14:creationId xmlns:p14="http://schemas.microsoft.com/office/powerpoint/2010/main" val="2576852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241064-B904-4FF7-88EC-C94F4C993110}" type="datetimeFigureOut">
              <a:rPr lang="en-US" smtClean="0"/>
              <a:t>12/2/2013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338C4C-0AB3-404C-99C5-05996D8DA2B7}" type="slidenum">
              <a:rPr lang="en-US" smtClean="0"/>
              <a:t>‹#›</a:t>
            </a:fld>
            <a:endParaRPr lang="en-US"/>
          </a:p>
        </p:txBody>
      </p:sp>
    </p:spTree>
    <p:extLst>
      <p:ext uri="{BB962C8B-B14F-4D97-AF65-F5344CB8AC3E}">
        <p14:creationId xmlns:p14="http://schemas.microsoft.com/office/powerpoint/2010/main" val="2800750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5" name="TextBox 4"/>
          <p:cNvSpPr txBox="1"/>
          <p:nvPr/>
        </p:nvSpPr>
        <p:spPr>
          <a:xfrm>
            <a:off x="2438400" y="304800"/>
            <a:ext cx="4038600" cy="584775"/>
          </a:xfrm>
          <a:prstGeom prst="rect">
            <a:avLst/>
          </a:prstGeom>
          <a:noFill/>
        </p:spPr>
        <p:txBody>
          <a:bodyPr wrap="square" rtlCol="0">
            <a:spAutoFit/>
          </a:bodyPr>
          <a:lstStyle/>
          <a:p>
            <a:pPr algn="ctr"/>
            <a:r>
              <a:rPr lang="en-US" sz="3200" b="1" dirty="0" smtClean="0"/>
              <a:t>Cosmic Acceleration</a:t>
            </a:r>
            <a:endParaRPr lang="en-US" sz="3200" b="1" dirty="0"/>
          </a:p>
        </p:txBody>
      </p:sp>
      <p:sp>
        <p:nvSpPr>
          <p:cNvPr id="6" name="TextBox 5"/>
          <p:cNvSpPr txBox="1"/>
          <p:nvPr/>
        </p:nvSpPr>
        <p:spPr>
          <a:xfrm>
            <a:off x="199159" y="1063336"/>
            <a:ext cx="4935682" cy="3539430"/>
          </a:xfrm>
          <a:prstGeom prst="rect">
            <a:avLst/>
          </a:prstGeom>
          <a:noFill/>
          <a:ln>
            <a:noFill/>
          </a:ln>
        </p:spPr>
        <p:txBody>
          <a:bodyPr wrap="square" rtlCol="0">
            <a:spAutoFit/>
          </a:bodyPr>
          <a:lstStyle/>
          <a:p>
            <a:r>
              <a:rPr lang="en-US" sz="1400" dirty="0" smtClean="0"/>
              <a:t>Saul </a:t>
            </a:r>
            <a:r>
              <a:rPr lang="en-US" sz="1400" dirty="0" err="1" smtClean="0"/>
              <a:t>Perlmutter</a:t>
            </a:r>
            <a:r>
              <a:rPr lang="en-US" sz="1400" dirty="0" smtClean="0"/>
              <a:t> and Brian Schmidt headed two separate teams on a mission to discover the behavior of the universe.  In 2011, these two men along with Adam Reiss were awarded the Nobel Physics Prize for observing cosmic acceleration. From previous experiments and observation, it was already known that the universe was expanding.  However, the rate of expansion was unknown.  In order to have a better understanding of this expansion rate, the scientists needed to study the universe beyond the visible stars. </a:t>
            </a:r>
            <a:r>
              <a:rPr lang="en-US" sz="1400" dirty="0"/>
              <a:t> </a:t>
            </a:r>
            <a:r>
              <a:rPr lang="en-US" sz="1400" dirty="0" smtClean="0"/>
              <a:t>These two competing teams used supernovae to accomplish this task.   By observing the redshift, brightness, distance, and any changes over time, the Nobel Laureates discovered that the brightness of the supernovae was weaker than expected. This meant that the universe was expanding at an accelerating rate, which meant that the universe would continue to spread until it met its end in ice.  This is exactly the opposite of what the two teams expected to discover. </a:t>
            </a:r>
            <a:endParaRPr lang="en-US" sz="1400" dirty="0"/>
          </a:p>
        </p:txBody>
      </p:sp>
      <p:sp>
        <p:nvSpPr>
          <p:cNvPr id="7" name="TextBox 6"/>
          <p:cNvSpPr txBox="1"/>
          <p:nvPr/>
        </p:nvSpPr>
        <p:spPr>
          <a:xfrm>
            <a:off x="5579918" y="4724400"/>
            <a:ext cx="2971800" cy="1600438"/>
          </a:xfrm>
          <a:prstGeom prst="rect">
            <a:avLst/>
          </a:prstGeom>
          <a:noFill/>
          <a:ln>
            <a:noFill/>
          </a:ln>
        </p:spPr>
        <p:txBody>
          <a:bodyPr wrap="square" rtlCol="0">
            <a:spAutoFit/>
          </a:bodyPr>
          <a:lstStyle>
            <a:defPPr>
              <a:defRPr lang="en-US"/>
            </a:defPPr>
            <a:lvl1pPr>
              <a:defRPr sz="1400"/>
            </a:lvl1pPr>
          </a:lstStyle>
          <a:p>
            <a:r>
              <a:rPr lang="en-US" dirty="0"/>
              <a:t>Implications:</a:t>
            </a:r>
          </a:p>
          <a:p>
            <a:pPr marL="285750" indent="-285750">
              <a:buFont typeface="Arial" panose="020B0604020202020204" pitchFamily="34" charset="0"/>
              <a:buChar char="•"/>
            </a:pPr>
            <a:r>
              <a:rPr lang="en-US" dirty="0"/>
              <a:t>Provides more proof that dark energy exists.</a:t>
            </a:r>
          </a:p>
          <a:p>
            <a:pPr marL="285750" indent="-285750">
              <a:buFont typeface="Arial" panose="020B0604020202020204" pitchFamily="34" charset="0"/>
              <a:buChar char="•"/>
            </a:pPr>
            <a:r>
              <a:rPr lang="en-US" dirty="0"/>
              <a:t>Shows that Einstein’s cosmological constant is actually valid since it accounts for the acceleration of expansion.  </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72"/>
          <a:stretch/>
        </p:blipFill>
        <p:spPr bwMode="auto">
          <a:xfrm>
            <a:off x="5327073" y="935182"/>
            <a:ext cx="3674918"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Connector 9"/>
          <p:cNvCxnSpPr/>
          <p:nvPr/>
        </p:nvCxnSpPr>
        <p:spPr>
          <a:xfrm>
            <a:off x="0" y="914400"/>
            <a:ext cx="9144000" cy="0"/>
          </a:xfrm>
          <a:prstGeom prst="line">
            <a:avLst/>
          </a:prstGeom>
          <a:ln w="31750"/>
        </p:spPr>
        <p:style>
          <a:lnRef idx="1">
            <a:schemeClr val="dk1"/>
          </a:lnRef>
          <a:fillRef idx="0">
            <a:schemeClr val="dk1"/>
          </a:fillRef>
          <a:effectRef idx="0">
            <a:schemeClr val="dk1"/>
          </a:effectRef>
          <a:fontRef idx="minor">
            <a:schemeClr val="tx1"/>
          </a:fontRef>
        </p:style>
      </p:cxnSp>
      <p:pic>
        <p:nvPicPr>
          <p:cNvPr id="19" name="Picture 18"/>
          <p:cNvPicPr/>
          <p:nvPr/>
        </p:nvPicPr>
        <p:blipFill rotWithShape="1">
          <a:blip r:embed="rId3"/>
          <a:srcRect l="14423" t="23077" r="27404" b="43590"/>
          <a:stretch/>
        </p:blipFill>
        <p:spPr bwMode="auto">
          <a:xfrm>
            <a:off x="457200" y="4495800"/>
            <a:ext cx="4419600" cy="1752600"/>
          </a:xfrm>
          <a:prstGeom prst="rect">
            <a:avLst/>
          </a:prstGeom>
          <a:ln>
            <a:noFill/>
          </a:ln>
          <a:extLst>
            <a:ext uri="{53640926-AAD7-44D8-BBD7-CCE9431645EC}">
              <a14:shadowObscured xmlns:a14="http://schemas.microsoft.com/office/drawing/2010/main"/>
            </a:ext>
          </a:extLst>
        </p:spPr>
      </p:pic>
      <p:sp>
        <p:nvSpPr>
          <p:cNvPr id="2" name="TextBox 1"/>
          <p:cNvSpPr txBox="1"/>
          <p:nvPr/>
        </p:nvSpPr>
        <p:spPr>
          <a:xfrm>
            <a:off x="0" y="6508476"/>
            <a:ext cx="11201400" cy="400110"/>
          </a:xfrm>
          <a:prstGeom prst="rect">
            <a:avLst/>
          </a:prstGeom>
          <a:noFill/>
        </p:spPr>
        <p:txBody>
          <a:bodyPr wrap="square" rtlCol="0">
            <a:spAutoFit/>
          </a:bodyPr>
          <a:lstStyle/>
          <a:p>
            <a:r>
              <a:rPr lang="en-US" sz="1000" dirty="0"/>
              <a:t>Sources:  </a:t>
            </a:r>
            <a:r>
              <a:rPr lang="en-US" sz="1000" dirty="0" smtClean="0"/>
              <a:t>"</a:t>
            </a:r>
            <a:r>
              <a:rPr lang="en-US" sz="1000" dirty="0"/>
              <a:t>The Nobel Prize in Physics 2011 - Popular Information". </a:t>
            </a:r>
            <a:r>
              <a:rPr lang="en-US" sz="1000" i="1" dirty="0"/>
              <a:t>Nobelprize.org.</a:t>
            </a:r>
            <a:r>
              <a:rPr lang="en-US" sz="1000" dirty="0"/>
              <a:t> Nobel Media AB 2013. Web. 2 Dec 2013</a:t>
            </a:r>
            <a:r>
              <a:rPr lang="en-US" sz="1000" dirty="0" smtClean="0"/>
              <a:t>.</a:t>
            </a:r>
          </a:p>
          <a:p>
            <a:r>
              <a:rPr lang="en-US" sz="1000" dirty="0" smtClean="0"/>
              <a:t>	&lt;http://www.nobelprize.org/nobel_prizes/physics/laureates/2011/popular.html&gt; .</a:t>
            </a:r>
            <a:endParaRPr lang="en-US" sz="1000" dirty="0"/>
          </a:p>
        </p:txBody>
      </p:sp>
      <p:sp>
        <p:nvSpPr>
          <p:cNvPr id="3" name="TextBox 2"/>
          <p:cNvSpPr txBox="1"/>
          <p:nvPr/>
        </p:nvSpPr>
        <p:spPr>
          <a:xfrm>
            <a:off x="590550" y="6262255"/>
            <a:ext cx="4152900" cy="246221"/>
          </a:xfrm>
          <a:prstGeom prst="rect">
            <a:avLst/>
          </a:prstGeom>
          <a:noFill/>
        </p:spPr>
        <p:txBody>
          <a:bodyPr wrap="square" rtlCol="0">
            <a:spAutoFit/>
          </a:bodyPr>
          <a:lstStyle/>
          <a:p>
            <a:pPr algn="ctr"/>
            <a:r>
              <a:rPr lang="en-US" sz="1000" dirty="0" smtClean="0"/>
              <a:t>Pictures of same supernovae  three weeks apart used to produce light curve</a:t>
            </a:r>
            <a:endParaRPr lang="en-US" sz="1000" dirty="0"/>
          </a:p>
        </p:txBody>
      </p:sp>
      <p:sp>
        <p:nvSpPr>
          <p:cNvPr id="4" name="TextBox 3"/>
          <p:cNvSpPr txBox="1"/>
          <p:nvPr/>
        </p:nvSpPr>
        <p:spPr>
          <a:xfrm>
            <a:off x="5716732" y="4135582"/>
            <a:ext cx="2895600" cy="246221"/>
          </a:xfrm>
          <a:prstGeom prst="rect">
            <a:avLst/>
          </a:prstGeom>
          <a:noFill/>
        </p:spPr>
        <p:txBody>
          <a:bodyPr wrap="square" rtlCol="0">
            <a:spAutoFit/>
          </a:bodyPr>
          <a:lstStyle/>
          <a:p>
            <a:pPr algn="ctr"/>
            <a:r>
              <a:rPr lang="en-US" sz="1000" dirty="0" smtClean="0"/>
              <a:t>Cosmic acceleration diagram</a:t>
            </a:r>
            <a:endParaRPr lang="en-US" sz="1000" dirty="0"/>
          </a:p>
        </p:txBody>
      </p:sp>
    </p:spTree>
    <p:extLst>
      <p:ext uri="{BB962C8B-B14F-4D97-AF65-F5344CB8AC3E}">
        <p14:creationId xmlns:p14="http://schemas.microsoft.com/office/powerpoint/2010/main" val="29578468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9825</TotalTime>
  <Words>244</Words>
  <Application>Microsoft Office PowerPoint</Application>
  <PresentationFormat>On-screen Show (4:3)</PresentationFormat>
  <Paragraphs>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sammiesloan</dc:creator>
  <cp:lastModifiedBy>sammiesloan</cp:lastModifiedBy>
  <cp:revision>9</cp:revision>
  <dcterms:created xsi:type="dcterms:W3CDTF">2013-11-25T23:02:52Z</dcterms:created>
  <dcterms:modified xsi:type="dcterms:W3CDTF">2013-12-02T18:50:10Z</dcterms:modified>
</cp:coreProperties>
</file>